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73" r:id="rId2"/>
    <p:sldId id="425" r:id="rId3"/>
    <p:sldId id="468" r:id="rId4"/>
    <p:sldId id="424" r:id="rId5"/>
    <p:sldId id="469" r:id="rId6"/>
    <p:sldId id="470" r:id="rId7"/>
    <p:sldId id="429" r:id="rId8"/>
    <p:sldId id="474" r:id="rId9"/>
    <p:sldId id="475" r:id="rId10"/>
    <p:sldId id="471" r:id="rId11"/>
    <p:sldId id="476" r:id="rId12"/>
    <p:sldId id="473" r:id="rId13"/>
    <p:sldId id="477" r:id="rId14"/>
    <p:sldId id="472" r:id="rId15"/>
    <p:sldId id="478" r:id="rId16"/>
    <p:sldId id="480" r:id="rId17"/>
    <p:sldId id="481" r:id="rId18"/>
    <p:sldId id="483" r:id="rId19"/>
    <p:sldId id="356" r:id="rId20"/>
    <p:sldId id="484" r:id="rId21"/>
    <p:sldId id="499" r:id="rId22"/>
    <p:sldId id="496" r:id="rId23"/>
    <p:sldId id="500" r:id="rId24"/>
    <p:sldId id="497" r:id="rId25"/>
    <p:sldId id="498" r:id="rId26"/>
    <p:sldId id="501" r:id="rId27"/>
    <p:sldId id="485" r:id="rId28"/>
    <p:sldId id="486" r:id="rId29"/>
    <p:sldId id="487" r:id="rId30"/>
    <p:sldId id="489" r:id="rId31"/>
    <p:sldId id="490" r:id="rId32"/>
    <p:sldId id="492" r:id="rId33"/>
    <p:sldId id="493" r:id="rId34"/>
    <p:sldId id="488" r:id="rId35"/>
    <p:sldId id="494" r:id="rId36"/>
    <p:sldId id="491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CFC0"/>
    <a:srgbClr val="6DEFD8"/>
    <a:srgbClr val="EDAA9E"/>
    <a:srgbClr val="65D3D5"/>
    <a:srgbClr val="000000"/>
    <a:srgbClr val="00EFE3"/>
    <a:srgbClr val="17B0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351"/>
    <p:restoredTop sz="86418"/>
  </p:normalViewPr>
  <p:slideViewPr>
    <p:cSldViewPr snapToGrid="0" snapToObjects="1">
      <p:cViewPr varScale="1">
        <p:scale>
          <a:sx n="128" d="100"/>
          <a:sy n="128" d="100"/>
        </p:scale>
        <p:origin x="184" y="440"/>
      </p:cViewPr>
      <p:guideLst/>
    </p:cSldViewPr>
  </p:slideViewPr>
  <p:outlineViewPr>
    <p:cViewPr>
      <p:scale>
        <a:sx n="33" d="100"/>
        <a:sy n="33" d="100"/>
      </p:scale>
      <p:origin x="0" y="-160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34E453-9E99-A642-867B-A71786A04FFE}" type="datetimeFigureOut">
              <a:rPr lang="en-US" smtClean="0"/>
              <a:t>4/21/19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CD6875-C8AE-DC43-AE29-E85EE425F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386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9F645C-C6B9-5B41-AA8D-2AD751A3A990}" type="datetimeFigureOut">
              <a:rPr lang="en-US" smtClean="0"/>
              <a:t>4/21/19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4EA7C4-DC0F-AF4C-B30D-D541EA506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973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C44F4-8F4A-EB42-B635-F45CA3DA9E93}" type="datetimeFigureOut">
              <a:rPr lang="en-US" smtClean="0"/>
              <a:t>4/21/19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63640-7D18-8545-A124-D989F89A9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8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C44F4-8F4A-EB42-B635-F45CA3DA9E93}" type="datetimeFigureOut">
              <a:rPr lang="en-US" smtClean="0"/>
              <a:t>4/21/19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63640-7D18-8545-A124-D989F89A9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13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C44F4-8F4A-EB42-B635-F45CA3DA9E93}" type="datetimeFigureOut">
              <a:rPr lang="en-US" smtClean="0"/>
              <a:t>4/21/19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63640-7D18-8545-A124-D989F89A9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440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C44F4-8F4A-EB42-B635-F45CA3DA9E93}" type="datetimeFigureOut">
              <a:rPr lang="en-US" smtClean="0"/>
              <a:t>4/21/19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63640-7D18-8545-A124-D989F89A9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141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C44F4-8F4A-EB42-B635-F45CA3DA9E93}" type="datetimeFigureOut">
              <a:rPr lang="en-US" smtClean="0"/>
              <a:t>4/21/19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63640-7D18-8545-A124-D989F89A9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896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C44F4-8F4A-EB42-B635-F45CA3DA9E93}" type="datetimeFigureOut">
              <a:rPr lang="en-US" smtClean="0"/>
              <a:t>4/21/19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63640-7D18-8545-A124-D989F89A9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550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C44F4-8F4A-EB42-B635-F45CA3DA9E93}" type="datetimeFigureOut">
              <a:rPr lang="en-US" smtClean="0"/>
              <a:t>4/21/19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63640-7D18-8545-A124-D989F89A9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714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C44F4-8F4A-EB42-B635-F45CA3DA9E93}" type="datetimeFigureOut">
              <a:rPr lang="en-US" smtClean="0"/>
              <a:t>4/21/19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63640-7D18-8545-A124-D989F89A9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600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C44F4-8F4A-EB42-B635-F45CA3DA9E93}" type="datetimeFigureOut">
              <a:rPr lang="en-US" smtClean="0"/>
              <a:t>4/21/19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63640-7D18-8545-A124-D989F89A9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7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C44F4-8F4A-EB42-B635-F45CA3DA9E93}" type="datetimeFigureOut">
              <a:rPr lang="en-US" smtClean="0"/>
              <a:t>4/21/19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63640-7D18-8545-A124-D989F89A9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677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C44F4-8F4A-EB42-B635-F45CA3DA9E93}" type="datetimeFigureOut">
              <a:rPr lang="en-US" smtClean="0"/>
              <a:t>4/21/19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63640-7D18-8545-A124-D989F89A9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23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C44F4-8F4A-EB42-B635-F45CA3DA9E93}" type="datetimeFigureOut">
              <a:rPr lang="en-US" smtClean="0"/>
              <a:t>4/21/19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E63640-7D18-8545-A124-D989F89A9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952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B7D6CA-C9C5-DF49-9F7C-FA388AC6A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004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A7562AC-BB63-AD4D-A0BD-6279118FDA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0"/>
            <a:ext cx="5503695" cy="6858122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375A10-60A6-8E4E-BDA6-2CCC259E29CD}"/>
              </a:ext>
            </a:extLst>
          </p:cNvPr>
          <p:cNvSpPr/>
          <p:nvPr/>
        </p:nvSpPr>
        <p:spPr>
          <a:xfrm>
            <a:off x="5256755" y="3091494"/>
            <a:ext cx="6097044" cy="2626415"/>
          </a:xfrm>
          <a:prstGeom prst="rect">
            <a:avLst/>
          </a:prstGeom>
          <a:solidFill>
            <a:srgbClr val="F0CFC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F5C93A-D0F9-5449-8948-6B9363AE534E}"/>
              </a:ext>
            </a:extLst>
          </p:cNvPr>
          <p:cNvSpPr txBox="1"/>
          <p:nvPr/>
        </p:nvSpPr>
        <p:spPr>
          <a:xfrm>
            <a:off x="6714189" y="4215642"/>
            <a:ext cx="41640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latin typeface="Georgia" panose="02040502050405020303" pitchFamily="18" charset="0"/>
                <a:cs typeface="Sweet Sans Light Small Caps" panose="02000000000000000000" pitchFamily="2" charset="77"/>
              </a:rPr>
              <a:t>Don’t hurt your sister’s feelings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5AB6BB-E02D-3A46-A141-FC640339B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9277" y="944251"/>
            <a:ext cx="762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477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A7562AC-BB63-AD4D-A0BD-6279118FDA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0"/>
            <a:ext cx="5503695" cy="6858122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375A10-60A6-8E4E-BDA6-2CCC259E29CD}"/>
              </a:ext>
            </a:extLst>
          </p:cNvPr>
          <p:cNvSpPr/>
          <p:nvPr/>
        </p:nvSpPr>
        <p:spPr>
          <a:xfrm>
            <a:off x="5256755" y="3091494"/>
            <a:ext cx="6097044" cy="2626415"/>
          </a:xfrm>
          <a:prstGeom prst="rect">
            <a:avLst/>
          </a:prstGeom>
          <a:solidFill>
            <a:srgbClr val="F0CFC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F5C93A-D0F9-5449-8948-6B9363AE534E}"/>
              </a:ext>
            </a:extLst>
          </p:cNvPr>
          <p:cNvSpPr txBox="1"/>
          <p:nvPr/>
        </p:nvSpPr>
        <p:spPr>
          <a:xfrm>
            <a:off x="6467061" y="3933526"/>
            <a:ext cx="46817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latin typeface="Georgia" panose="02040502050405020303" pitchFamily="18" charset="0"/>
                <a:cs typeface="Sweet Sans Light Small Caps" panose="02000000000000000000" pitchFamily="2" charset="77"/>
              </a:rPr>
              <a:t>You are a nice girl and it’ll always feel best to be nice to others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5AB6BB-E02D-3A46-A141-FC640339B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547" y="908356"/>
            <a:ext cx="762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0411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B08D01-95E0-2942-BFA7-24BDBFADDC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1173" y="0"/>
            <a:ext cx="5337437" cy="6851974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375A10-60A6-8E4E-BDA6-2CCC259E29CD}"/>
              </a:ext>
            </a:extLst>
          </p:cNvPr>
          <p:cNvSpPr/>
          <p:nvPr/>
        </p:nvSpPr>
        <p:spPr>
          <a:xfrm>
            <a:off x="5256755" y="3091494"/>
            <a:ext cx="6097044" cy="2626415"/>
          </a:xfrm>
          <a:prstGeom prst="rect">
            <a:avLst/>
          </a:prstGeom>
          <a:solidFill>
            <a:srgbClr val="F0CFC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F5C93A-D0F9-5449-8948-6B9363AE534E}"/>
              </a:ext>
            </a:extLst>
          </p:cNvPr>
          <p:cNvSpPr txBox="1"/>
          <p:nvPr/>
        </p:nvSpPr>
        <p:spPr>
          <a:xfrm>
            <a:off x="6714189" y="4215642"/>
            <a:ext cx="41640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latin typeface="Georgia" panose="02040502050405020303" pitchFamily="18" charset="0"/>
                <a:cs typeface="Sweet Sans Light Small Caps" panose="02000000000000000000" pitchFamily="2" charset="77"/>
              </a:rPr>
              <a:t>You made Grandma so happy today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CA58F1-13F7-494D-A94D-F55FF87E9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6755" y="764895"/>
            <a:ext cx="762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6674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B08D01-95E0-2942-BFA7-24BDBFADDC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1173" y="0"/>
            <a:ext cx="5337437" cy="6851974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375A10-60A6-8E4E-BDA6-2CCC259E29CD}"/>
              </a:ext>
            </a:extLst>
          </p:cNvPr>
          <p:cNvSpPr/>
          <p:nvPr/>
        </p:nvSpPr>
        <p:spPr>
          <a:xfrm>
            <a:off x="5256755" y="3091494"/>
            <a:ext cx="6097044" cy="2911741"/>
          </a:xfrm>
          <a:prstGeom prst="rect">
            <a:avLst/>
          </a:prstGeom>
          <a:solidFill>
            <a:srgbClr val="F0CFC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F5C93A-D0F9-5449-8948-6B9363AE534E}"/>
              </a:ext>
            </a:extLst>
          </p:cNvPr>
          <p:cNvSpPr txBox="1"/>
          <p:nvPr/>
        </p:nvSpPr>
        <p:spPr>
          <a:xfrm>
            <a:off x="6583168" y="4214572"/>
            <a:ext cx="46396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latin typeface="Georgia" panose="02040502050405020303" pitchFamily="18" charset="0"/>
                <a:cs typeface="Sweet Sans Light Small Caps" panose="02000000000000000000" pitchFamily="2" charset="77"/>
              </a:rPr>
              <a:t>I know Grandma enjoyed spending time with you today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0AB3F7-0D1B-834F-AAAD-6B2C4B45D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2783" y="662734"/>
            <a:ext cx="762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1205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88560F8-06E3-4949-87D0-24AD01CE8A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279" y="367990"/>
            <a:ext cx="4691270" cy="6172726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3226F9C-5C82-694C-9DB1-63F4D8B16ED0}"/>
              </a:ext>
            </a:extLst>
          </p:cNvPr>
          <p:cNvSpPr/>
          <p:nvPr/>
        </p:nvSpPr>
        <p:spPr>
          <a:xfrm>
            <a:off x="367990" y="367990"/>
            <a:ext cx="11485756" cy="6099717"/>
          </a:xfrm>
          <a:prstGeom prst="rect">
            <a:avLst/>
          </a:prstGeom>
          <a:noFill/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CF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5B90F8-B740-B348-96C7-108968CD6FF5}"/>
              </a:ext>
            </a:extLst>
          </p:cNvPr>
          <p:cNvSpPr txBox="1"/>
          <p:nvPr/>
        </p:nvSpPr>
        <p:spPr>
          <a:xfrm>
            <a:off x="5168348" y="854499"/>
            <a:ext cx="7553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</a:rPr>
              <a:t>The facts that happen outside of us.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0AB6F5-5459-734E-A954-C197935FFBA1}"/>
              </a:ext>
            </a:extLst>
          </p:cNvPr>
          <p:cNvSpPr txBox="1"/>
          <p:nvPr/>
        </p:nvSpPr>
        <p:spPr>
          <a:xfrm>
            <a:off x="4250150" y="2004746"/>
            <a:ext cx="7553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</a:rPr>
              <a:t>The meaning we give to our circumstances.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C8F6E4-DB1C-4544-9269-E2DB806B8E5A}"/>
              </a:ext>
            </a:extLst>
          </p:cNvPr>
          <p:cNvSpPr txBox="1"/>
          <p:nvPr/>
        </p:nvSpPr>
        <p:spPr>
          <a:xfrm>
            <a:off x="4236897" y="3271144"/>
            <a:ext cx="7553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</a:rPr>
              <a:t>The vibrations in our bodies that drive our actions.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46240B-8C0D-3B4E-B440-D2EE1002D51F}"/>
              </a:ext>
            </a:extLst>
          </p:cNvPr>
          <p:cNvSpPr txBox="1"/>
          <p:nvPr/>
        </p:nvSpPr>
        <p:spPr>
          <a:xfrm>
            <a:off x="4236896" y="4543419"/>
            <a:ext cx="7553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</a:rPr>
              <a:t>What we do or don’t do. The way we show up.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196524-A0A4-7D41-83E7-7A601E0E24DE}"/>
              </a:ext>
            </a:extLst>
          </p:cNvPr>
          <p:cNvSpPr txBox="1"/>
          <p:nvPr/>
        </p:nvSpPr>
        <p:spPr>
          <a:xfrm>
            <a:off x="4236895" y="5703686"/>
            <a:ext cx="7553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</a:rPr>
              <a:t>How our actions play out for us in our lives.</a:t>
            </a:r>
          </a:p>
        </p:txBody>
      </p:sp>
    </p:spTree>
    <p:extLst>
      <p:ext uri="{BB962C8B-B14F-4D97-AF65-F5344CB8AC3E}">
        <p14:creationId xmlns:p14="http://schemas.microsoft.com/office/powerpoint/2010/main" val="3638479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67990" y="367990"/>
            <a:ext cx="11485756" cy="6099717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D8C90CC-99BE-5A41-9FDD-4F0CD9CC1FD5}"/>
              </a:ext>
            </a:extLst>
          </p:cNvPr>
          <p:cNvSpPr/>
          <p:nvPr/>
        </p:nvSpPr>
        <p:spPr>
          <a:xfrm rot="20467622">
            <a:off x="5772925" y="1787643"/>
            <a:ext cx="1516088" cy="766585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572000" y="618753"/>
            <a:ext cx="68911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Georgia" panose="02040502050405020303" pitchFamily="18" charset="0"/>
                <a:ea typeface="Sweet Sans Light Small Caps" charset="0"/>
                <a:cs typeface="Sweet Sans Light Small Caps" panose="02000000000000000000" pitchFamily="2" charset="77"/>
              </a:rPr>
              <a:t>“Your life seems out of balance and not in favor of your kids.”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D3B3CB-CCF3-6844-841B-27F27FA72303}"/>
              </a:ext>
            </a:extLst>
          </p:cNvPr>
          <p:cNvSpPr txBox="1"/>
          <p:nvPr/>
        </p:nvSpPr>
        <p:spPr>
          <a:xfrm>
            <a:off x="755373" y="724202"/>
            <a:ext cx="2835966" cy="461665"/>
          </a:xfrm>
          <a:prstGeom prst="rect">
            <a:avLst/>
          </a:prstGeom>
          <a:solidFill>
            <a:srgbClr val="F0CFC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CIRCUMSTANCE: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CA1E49-7E30-3047-8DC8-D2B57DCA7636}"/>
              </a:ext>
            </a:extLst>
          </p:cNvPr>
          <p:cNvSpPr txBox="1"/>
          <p:nvPr/>
        </p:nvSpPr>
        <p:spPr>
          <a:xfrm>
            <a:off x="755373" y="1919659"/>
            <a:ext cx="2835966" cy="461665"/>
          </a:xfrm>
          <a:prstGeom prst="rect">
            <a:avLst/>
          </a:prstGeom>
          <a:solidFill>
            <a:srgbClr val="F0CFC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THOUGHT: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27CFA0-E178-4B46-BEAB-63AADC9ACF79}"/>
              </a:ext>
            </a:extLst>
          </p:cNvPr>
          <p:cNvSpPr txBox="1"/>
          <p:nvPr/>
        </p:nvSpPr>
        <p:spPr>
          <a:xfrm>
            <a:off x="4591878" y="1993931"/>
            <a:ext cx="6851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Georgia" panose="02040502050405020303" pitchFamily="18" charset="0"/>
                <a:ea typeface="Sweet Sans Light Small Caps" charset="0"/>
                <a:cs typeface="Sweet Sans Light Small Caps" panose="02000000000000000000" pitchFamily="2" charset="77"/>
              </a:rPr>
              <a:t>She shouldn’t judge 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98F4C1-AE94-1049-A4ED-7B8A82967089}"/>
              </a:ext>
            </a:extLst>
          </p:cNvPr>
          <p:cNvSpPr txBox="1"/>
          <p:nvPr/>
        </p:nvSpPr>
        <p:spPr>
          <a:xfrm>
            <a:off x="755373" y="3095412"/>
            <a:ext cx="2835966" cy="461665"/>
          </a:xfrm>
          <a:prstGeom prst="rect">
            <a:avLst/>
          </a:prstGeom>
          <a:solidFill>
            <a:srgbClr val="F0CFC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FEELING: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01ADD4-4E7F-8D4E-90D2-62C075C30456}"/>
              </a:ext>
            </a:extLst>
          </p:cNvPr>
          <p:cNvSpPr txBox="1"/>
          <p:nvPr/>
        </p:nvSpPr>
        <p:spPr>
          <a:xfrm>
            <a:off x="4611755" y="3121445"/>
            <a:ext cx="6851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Georgia" panose="02040502050405020303" pitchFamily="18" charset="0"/>
                <a:ea typeface="Sweet Sans Light Small Caps" charset="0"/>
                <a:cs typeface="Sweet Sans Light Small Caps" panose="02000000000000000000" pitchFamily="2" charset="77"/>
              </a:rPr>
              <a:t>Defensive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9610B4-7120-5D46-A786-0937AC12C9D8}"/>
              </a:ext>
            </a:extLst>
          </p:cNvPr>
          <p:cNvSpPr txBox="1"/>
          <p:nvPr/>
        </p:nvSpPr>
        <p:spPr>
          <a:xfrm>
            <a:off x="755373" y="4319894"/>
            <a:ext cx="2835966" cy="461665"/>
          </a:xfrm>
          <a:prstGeom prst="rect">
            <a:avLst/>
          </a:prstGeom>
          <a:solidFill>
            <a:srgbClr val="F0CFC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ACTION: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D2E508-E911-094E-8794-1FB459F1B7D8}"/>
              </a:ext>
            </a:extLst>
          </p:cNvPr>
          <p:cNvSpPr txBox="1"/>
          <p:nvPr/>
        </p:nvSpPr>
        <p:spPr>
          <a:xfrm>
            <a:off x="4572000" y="4319894"/>
            <a:ext cx="6771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Georgia" panose="02040502050405020303" pitchFamily="18" charset="0"/>
                <a:ea typeface="Sweet Sans Light Small Caps" charset="0"/>
                <a:cs typeface="Sweet Sans Light Small Caps" panose="02000000000000000000" pitchFamily="2" charset="77"/>
              </a:rPr>
              <a:t>Story fondle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68E7AC-EFBB-5E4A-912C-0F15F6FA689D}"/>
              </a:ext>
            </a:extLst>
          </p:cNvPr>
          <p:cNvSpPr txBox="1"/>
          <p:nvPr/>
        </p:nvSpPr>
        <p:spPr>
          <a:xfrm>
            <a:off x="755373" y="5544376"/>
            <a:ext cx="2835966" cy="461665"/>
          </a:xfrm>
          <a:prstGeom prst="rect">
            <a:avLst/>
          </a:prstGeom>
          <a:solidFill>
            <a:srgbClr val="F0CFC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RESULT: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7B3D87-B8C2-294C-83E8-21F6E1E95DB4}"/>
              </a:ext>
            </a:extLst>
          </p:cNvPr>
          <p:cNvSpPr txBox="1"/>
          <p:nvPr/>
        </p:nvSpPr>
        <p:spPr>
          <a:xfrm>
            <a:off x="4546715" y="5417197"/>
            <a:ext cx="69959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Georgia" panose="02040502050405020303" pitchFamily="18" charset="0"/>
                <a:ea typeface="Sweet Sans Light Small Caps" charset="0"/>
                <a:cs typeface="Sweet Sans Light Small Caps" panose="02000000000000000000" pitchFamily="2" charset="77"/>
              </a:rPr>
              <a:t>I’m very judgmental of her and not who I want to be</a:t>
            </a:r>
          </a:p>
        </p:txBody>
      </p:sp>
    </p:spTree>
    <p:extLst>
      <p:ext uri="{BB962C8B-B14F-4D97-AF65-F5344CB8AC3E}">
        <p14:creationId xmlns:p14="http://schemas.microsoft.com/office/powerpoint/2010/main" val="20210857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7990" y="367990"/>
            <a:ext cx="11485756" cy="6099717"/>
          </a:xfrm>
          <a:prstGeom prst="rect">
            <a:avLst/>
          </a:prstGeom>
          <a:noFill/>
          <a:ln w="57150">
            <a:solidFill>
              <a:srgbClr val="F0CF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365A11-55B2-2145-B090-2111B3376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8" y="-610837"/>
            <a:ext cx="12192000" cy="80573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8283" y="4816675"/>
            <a:ext cx="107051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Georgia" panose="02040502050405020303" pitchFamily="18" charset="0"/>
                <a:ea typeface="Sweet Sans Light Small Caps" charset="0"/>
                <a:cs typeface="Sweet Sans Light Small Caps" charset="0"/>
              </a:rPr>
              <a:t>Feelings matter.</a:t>
            </a:r>
          </a:p>
        </p:txBody>
      </p:sp>
    </p:spTree>
    <p:extLst>
      <p:ext uri="{BB962C8B-B14F-4D97-AF65-F5344CB8AC3E}">
        <p14:creationId xmlns:p14="http://schemas.microsoft.com/office/powerpoint/2010/main" val="22605761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1520F1-CF7B-494C-8A6C-2467F142CA7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633529"/>
            <a:ext cx="12192000" cy="812505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DD1AFCA-FC9D-3047-AED5-3F7210731FEB}"/>
              </a:ext>
            </a:extLst>
          </p:cNvPr>
          <p:cNvSpPr/>
          <p:nvPr/>
        </p:nvSpPr>
        <p:spPr>
          <a:xfrm>
            <a:off x="0" y="4214191"/>
            <a:ext cx="12192000" cy="2014331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D7B286-F273-594B-9942-BC95DECB6668}"/>
              </a:ext>
            </a:extLst>
          </p:cNvPr>
          <p:cNvSpPr txBox="1"/>
          <p:nvPr/>
        </p:nvSpPr>
        <p:spPr>
          <a:xfrm>
            <a:off x="291548" y="4344193"/>
            <a:ext cx="116089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Georgia" panose="02040502050405020303" pitchFamily="18" charset="0"/>
              </a:rPr>
              <a:t>Building a business is not easy. </a:t>
            </a:r>
          </a:p>
          <a:p>
            <a:pPr algn="ctr"/>
            <a:r>
              <a:rPr lang="en-US" sz="5400" dirty="0">
                <a:latin typeface="Georgia" panose="02040502050405020303" pitchFamily="18" charset="0"/>
              </a:rPr>
              <a:t>You’ll need the right fuel.</a:t>
            </a:r>
          </a:p>
        </p:txBody>
      </p:sp>
    </p:spTree>
    <p:extLst>
      <p:ext uri="{BB962C8B-B14F-4D97-AF65-F5344CB8AC3E}">
        <p14:creationId xmlns:p14="http://schemas.microsoft.com/office/powerpoint/2010/main" val="17536960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7990" y="367990"/>
            <a:ext cx="11485756" cy="6099717"/>
          </a:xfrm>
          <a:prstGeom prst="rect">
            <a:avLst/>
          </a:prstGeom>
          <a:noFill/>
          <a:ln w="57150">
            <a:solidFill>
              <a:srgbClr val="F0CF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5DA0B2-D324-6F4E-A2F1-F1F8AF10D8BA}"/>
              </a:ext>
            </a:extLst>
          </p:cNvPr>
          <p:cNvSpPr/>
          <p:nvPr/>
        </p:nvSpPr>
        <p:spPr>
          <a:xfrm>
            <a:off x="1124208" y="1436091"/>
            <a:ext cx="7065635" cy="524435"/>
          </a:xfrm>
          <a:prstGeom prst="rect">
            <a:avLst/>
          </a:prstGeom>
          <a:solidFill>
            <a:srgbClr val="F0CF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0CF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923199" y="637087"/>
            <a:ext cx="107051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Dotum" panose="020B0600000101010101" pitchFamily="34" charset="-127"/>
                <a:cs typeface="Sweet Sans Light Small Caps" charset="0"/>
              </a:rPr>
              <a:t>defensiveness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F25E2A-6E26-E54F-B5A9-2359A1AC4BDC}"/>
              </a:ext>
            </a:extLst>
          </p:cNvPr>
          <p:cNvSpPr txBox="1"/>
          <p:nvPr/>
        </p:nvSpPr>
        <p:spPr>
          <a:xfrm>
            <a:off x="3448035" y="2506249"/>
            <a:ext cx="874396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</a:rPr>
              <a:t>Story fondling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</a:rPr>
              <a:t>Podcast episode on judgement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</a:rPr>
              <a:t>Thinking about the 2%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</a:rPr>
              <a:t>Focus on us instead of clients/customers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</a:rPr>
              <a:t>Not inspired to create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</a:rPr>
              <a:t>Stop sharing or water it down</a:t>
            </a:r>
          </a:p>
        </p:txBody>
      </p:sp>
    </p:spTree>
    <p:extLst>
      <p:ext uri="{BB962C8B-B14F-4D97-AF65-F5344CB8AC3E}">
        <p14:creationId xmlns:p14="http://schemas.microsoft.com/office/powerpoint/2010/main" val="21426489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3974" y="0"/>
            <a:ext cx="12192000" cy="6858001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67990" y="367990"/>
            <a:ext cx="11485756" cy="6099717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290" y="-1"/>
            <a:ext cx="4833276" cy="22457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14325" y="2650594"/>
            <a:ext cx="99930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Georgia" panose="02040502050405020303" pitchFamily="18" charset="0"/>
                <a:ea typeface="Sweet Sans Light Small Caps" charset="0"/>
                <a:cs typeface="Sweet Sans Light Small Caps" charset="0"/>
              </a:rPr>
              <a:t>Try to control the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D8C90CC-99BE-5A41-9FDD-4F0CD9CC1FD5}"/>
              </a:ext>
            </a:extLst>
          </p:cNvPr>
          <p:cNvSpPr/>
          <p:nvPr/>
        </p:nvSpPr>
        <p:spPr>
          <a:xfrm rot="20467622">
            <a:off x="5772925" y="1787643"/>
            <a:ext cx="1516088" cy="766585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9128608-72D5-5E4E-BCF3-BAEE6B2A981F}"/>
              </a:ext>
            </a:extLst>
          </p:cNvPr>
          <p:cNvSpPr/>
          <p:nvPr/>
        </p:nvSpPr>
        <p:spPr>
          <a:xfrm rot="810708">
            <a:off x="4477364" y="1767200"/>
            <a:ext cx="1516088" cy="766585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4B9C194-D48A-5F40-A54D-C2BC82DE63E5}"/>
              </a:ext>
            </a:extLst>
          </p:cNvPr>
          <p:cNvSpPr/>
          <p:nvPr/>
        </p:nvSpPr>
        <p:spPr>
          <a:xfrm>
            <a:off x="4427995" y="1088482"/>
            <a:ext cx="377219" cy="30708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479BDC4-51A4-034B-ABAE-7889E6B1D0F0}"/>
              </a:ext>
            </a:extLst>
          </p:cNvPr>
          <p:cNvSpPr/>
          <p:nvPr/>
        </p:nvSpPr>
        <p:spPr>
          <a:xfrm>
            <a:off x="6401280" y="1110804"/>
            <a:ext cx="377219" cy="30708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AA4CD2C-D6E4-0540-89E3-749BFA6F6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8844" y="-224395"/>
            <a:ext cx="3786364" cy="18931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441BF69-A12E-E343-916F-DACA859702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7928" y="2700290"/>
            <a:ext cx="762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121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9EDE0B4-8254-C748-AF21-8213E65F6B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2694" y="0"/>
            <a:ext cx="6858000" cy="6858000"/>
          </a:xfrm>
        </p:spPr>
      </p:pic>
      <p:sp>
        <p:nvSpPr>
          <p:cNvPr id="6" name="Rectangle 5"/>
          <p:cNvSpPr/>
          <p:nvPr/>
        </p:nvSpPr>
        <p:spPr>
          <a:xfrm>
            <a:off x="367990" y="367990"/>
            <a:ext cx="11485756" cy="6099717"/>
          </a:xfrm>
          <a:prstGeom prst="rect">
            <a:avLst/>
          </a:prstGeom>
          <a:noFill/>
          <a:ln w="57150">
            <a:solidFill>
              <a:srgbClr val="F0CF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BEA7F5-FD7E-4849-AA4D-D95EBD22BF0C}"/>
              </a:ext>
            </a:extLst>
          </p:cNvPr>
          <p:cNvSpPr/>
          <p:nvPr/>
        </p:nvSpPr>
        <p:spPr>
          <a:xfrm>
            <a:off x="7273218" y="2212802"/>
            <a:ext cx="4222377" cy="524435"/>
          </a:xfrm>
          <a:prstGeom prst="rect">
            <a:avLst/>
          </a:prstGeom>
          <a:solidFill>
            <a:srgbClr val="F0CF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0CF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1A24EC-23D1-A548-BB7C-1F2D54AC8401}"/>
              </a:ext>
            </a:extLst>
          </p:cNvPr>
          <p:cNvSpPr txBox="1"/>
          <p:nvPr/>
        </p:nvSpPr>
        <p:spPr>
          <a:xfrm>
            <a:off x="7542160" y="1234648"/>
            <a:ext cx="39534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</a:rPr>
              <a:t>hello</a:t>
            </a:r>
          </a:p>
        </p:txBody>
      </p:sp>
    </p:spTree>
    <p:extLst>
      <p:ext uri="{BB962C8B-B14F-4D97-AF65-F5344CB8AC3E}">
        <p14:creationId xmlns:p14="http://schemas.microsoft.com/office/powerpoint/2010/main" val="19963467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3974" y="0"/>
            <a:ext cx="12192000" cy="6858001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67990" y="367990"/>
            <a:ext cx="11485756" cy="6099717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290" y="-1"/>
            <a:ext cx="4833276" cy="22457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39897" y="2659991"/>
            <a:ext cx="99930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Georgia" panose="02040502050405020303" pitchFamily="18" charset="0"/>
                <a:ea typeface="Sweet Sans Light Small Caps" charset="0"/>
                <a:cs typeface="Sweet Sans Light Small Caps" charset="0"/>
              </a:rPr>
              <a:t>Choose what we want to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D8C90CC-99BE-5A41-9FDD-4F0CD9CC1FD5}"/>
              </a:ext>
            </a:extLst>
          </p:cNvPr>
          <p:cNvSpPr/>
          <p:nvPr/>
        </p:nvSpPr>
        <p:spPr>
          <a:xfrm rot="20467622">
            <a:off x="5772925" y="1787643"/>
            <a:ext cx="1516088" cy="766585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9128608-72D5-5E4E-BCF3-BAEE6B2A981F}"/>
              </a:ext>
            </a:extLst>
          </p:cNvPr>
          <p:cNvSpPr/>
          <p:nvPr/>
        </p:nvSpPr>
        <p:spPr>
          <a:xfrm rot="810708">
            <a:off x="4477364" y="1767200"/>
            <a:ext cx="1516088" cy="766585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4B9C194-D48A-5F40-A54D-C2BC82DE63E5}"/>
              </a:ext>
            </a:extLst>
          </p:cNvPr>
          <p:cNvSpPr/>
          <p:nvPr/>
        </p:nvSpPr>
        <p:spPr>
          <a:xfrm>
            <a:off x="4427995" y="1088482"/>
            <a:ext cx="377219" cy="30708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479BDC4-51A4-034B-ABAE-7889E6B1D0F0}"/>
              </a:ext>
            </a:extLst>
          </p:cNvPr>
          <p:cNvSpPr/>
          <p:nvPr/>
        </p:nvSpPr>
        <p:spPr>
          <a:xfrm>
            <a:off x="6401280" y="1110804"/>
            <a:ext cx="377219" cy="30708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E01596-2B62-6243-8CB5-0E834978D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026" y="2923982"/>
            <a:ext cx="7620000" cy="381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BEE188E-E65C-7541-868F-2A2616A81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589" y="-257701"/>
            <a:ext cx="3998677" cy="199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7441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67990" y="367990"/>
            <a:ext cx="11485756" cy="6099717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D8C90CC-99BE-5A41-9FDD-4F0CD9CC1FD5}"/>
              </a:ext>
            </a:extLst>
          </p:cNvPr>
          <p:cNvSpPr/>
          <p:nvPr/>
        </p:nvSpPr>
        <p:spPr>
          <a:xfrm rot="20467622">
            <a:off x="5772925" y="1787643"/>
            <a:ext cx="1516088" cy="766585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572000" y="618753"/>
            <a:ext cx="68911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Georgia" panose="02040502050405020303" pitchFamily="18" charset="0"/>
                <a:ea typeface="Sweet Sans Light Small Caps" charset="0"/>
                <a:cs typeface="Sweet Sans Light Small Caps" panose="02000000000000000000" pitchFamily="2" charset="77"/>
              </a:rPr>
              <a:t>“Your life seems out of balance and not in favor of your kids.”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D3B3CB-CCF3-6844-841B-27F27FA72303}"/>
              </a:ext>
            </a:extLst>
          </p:cNvPr>
          <p:cNvSpPr txBox="1"/>
          <p:nvPr/>
        </p:nvSpPr>
        <p:spPr>
          <a:xfrm>
            <a:off x="755373" y="724202"/>
            <a:ext cx="2835966" cy="461665"/>
          </a:xfrm>
          <a:prstGeom prst="rect">
            <a:avLst/>
          </a:prstGeom>
          <a:solidFill>
            <a:srgbClr val="F0CFC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CIRCUMSTANCE: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CA1E49-7E30-3047-8DC8-D2B57DCA7636}"/>
              </a:ext>
            </a:extLst>
          </p:cNvPr>
          <p:cNvSpPr txBox="1"/>
          <p:nvPr/>
        </p:nvSpPr>
        <p:spPr>
          <a:xfrm>
            <a:off x="755373" y="1919659"/>
            <a:ext cx="2835966" cy="461665"/>
          </a:xfrm>
          <a:prstGeom prst="rect">
            <a:avLst/>
          </a:prstGeom>
          <a:solidFill>
            <a:srgbClr val="F0CFC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THOUGHT: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27CFA0-E178-4B46-BEAB-63AADC9ACF79}"/>
              </a:ext>
            </a:extLst>
          </p:cNvPr>
          <p:cNvSpPr txBox="1"/>
          <p:nvPr/>
        </p:nvSpPr>
        <p:spPr>
          <a:xfrm>
            <a:off x="4591878" y="1940851"/>
            <a:ext cx="68513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Georgia" panose="02040502050405020303" pitchFamily="18" charset="0"/>
                <a:ea typeface="Sweet Sans Light Small Caps" charset="0"/>
                <a:cs typeface="Sweet Sans Light Small Caps" panose="02000000000000000000" pitchFamily="2" charset="77"/>
              </a:rPr>
              <a:t>She has my permission to be wrong about 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98F4C1-AE94-1049-A4ED-7B8A82967089}"/>
              </a:ext>
            </a:extLst>
          </p:cNvPr>
          <p:cNvSpPr txBox="1"/>
          <p:nvPr/>
        </p:nvSpPr>
        <p:spPr>
          <a:xfrm>
            <a:off x="755373" y="3095412"/>
            <a:ext cx="2835966" cy="461665"/>
          </a:xfrm>
          <a:prstGeom prst="rect">
            <a:avLst/>
          </a:prstGeom>
          <a:solidFill>
            <a:srgbClr val="F0CFC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FEELING: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01ADD4-4E7F-8D4E-90D2-62C075C30456}"/>
              </a:ext>
            </a:extLst>
          </p:cNvPr>
          <p:cNvSpPr txBox="1"/>
          <p:nvPr/>
        </p:nvSpPr>
        <p:spPr>
          <a:xfrm>
            <a:off x="4591878" y="3146818"/>
            <a:ext cx="6851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Georgia" panose="02040502050405020303" pitchFamily="18" charset="0"/>
                <a:ea typeface="Sweet Sans Light Small Caps" charset="0"/>
                <a:cs typeface="Sweet Sans Light Small Caps" panose="02000000000000000000" pitchFamily="2" charset="77"/>
              </a:rPr>
              <a:t>Confident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9610B4-7120-5D46-A786-0937AC12C9D8}"/>
              </a:ext>
            </a:extLst>
          </p:cNvPr>
          <p:cNvSpPr txBox="1"/>
          <p:nvPr/>
        </p:nvSpPr>
        <p:spPr>
          <a:xfrm>
            <a:off x="755373" y="4319894"/>
            <a:ext cx="2835966" cy="461665"/>
          </a:xfrm>
          <a:prstGeom prst="rect">
            <a:avLst/>
          </a:prstGeom>
          <a:solidFill>
            <a:srgbClr val="F0CFC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ACTION: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D2E508-E911-094E-8794-1FB459F1B7D8}"/>
              </a:ext>
            </a:extLst>
          </p:cNvPr>
          <p:cNvSpPr txBox="1"/>
          <p:nvPr/>
        </p:nvSpPr>
        <p:spPr>
          <a:xfrm>
            <a:off x="4572000" y="4319894"/>
            <a:ext cx="6771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Georgia" panose="02040502050405020303" pitchFamily="18" charset="0"/>
                <a:ea typeface="Sweet Sans Light Small Caps" charset="0"/>
                <a:cs typeface="Sweet Sans Light Small Caps" panose="02000000000000000000" pitchFamily="2" charset="77"/>
              </a:rPr>
              <a:t>Move 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68E7AC-EFBB-5E4A-912C-0F15F6FA689D}"/>
              </a:ext>
            </a:extLst>
          </p:cNvPr>
          <p:cNvSpPr txBox="1"/>
          <p:nvPr/>
        </p:nvSpPr>
        <p:spPr>
          <a:xfrm>
            <a:off x="755373" y="5544376"/>
            <a:ext cx="2835966" cy="461665"/>
          </a:xfrm>
          <a:prstGeom prst="rect">
            <a:avLst/>
          </a:prstGeom>
          <a:solidFill>
            <a:srgbClr val="F0CFC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RESULT: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7B3D87-B8C2-294C-83E8-21F6E1E95DB4}"/>
              </a:ext>
            </a:extLst>
          </p:cNvPr>
          <p:cNvSpPr txBox="1"/>
          <p:nvPr/>
        </p:nvSpPr>
        <p:spPr>
          <a:xfrm>
            <a:off x="4572000" y="5513598"/>
            <a:ext cx="6995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Georgia" panose="02040502050405020303" pitchFamily="18" charset="0"/>
                <a:ea typeface="Sweet Sans Light Small Caps" charset="0"/>
                <a:cs typeface="Sweet Sans Light Small Caps" panose="02000000000000000000" pitchFamily="2" charset="77"/>
              </a:rPr>
              <a:t>I keep control of being who I want to be</a:t>
            </a:r>
          </a:p>
        </p:txBody>
      </p:sp>
    </p:spTree>
    <p:extLst>
      <p:ext uri="{BB962C8B-B14F-4D97-AF65-F5344CB8AC3E}">
        <p14:creationId xmlns:p14="http://schemas.microsoft.com/office/powerpoint/2010/main" val="41973966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67990" y="367990"/>
            <a:ext cx="11485756" cy="6099717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290" y="-1"/>
            <a:ext cx="4833276" cy="224576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D8C90CC-99BE-5A41-9FDD-4F0CD9CC1FD5}"/>
              </a:ext>
            </a:extLst>
          </p:cNvPr>
          <p:cNvSpPr/>
          <p:nvPr/>
        </p:nvSpPr>
        <p:spPr>
          <a:xfrm rot="20467622">
            <a:off x="5772925" y="1787643"/>
            <a:ext cx="1516088" cy="766585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9128608-72D5-5E4E-BCF3-BAEE6B2A981F}"/>
              </a:ext>
            </a:extLst>
          </p:cNvPr>
          <p:cNvSpPr/>
          <p:nvPr/>
        </p:nvSpPr>
        <p:spPr>
          <a:xfrm rot="810708">
            <a:off x="4477364" y="1767200"/>
            <a:ext cx="1516088" cy="766585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5295952-FAD2-C847-85C1-22139889E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8300" y="-497813"/>
            <a:ext cx="3599256" cy="24599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25217" y="2459922"/>
            <a:ext cx="993167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Georgia" panose="02040502050405020303" pitchFamily="18" charset="0"/>
                <a:ea typeface="Sweet Sans Light Small Caps" charset="0"/>
                <a:cs typeface="Sweet Sans Light Small Caps" panose="02000000000000000000" pitchFamily="2" charset="77"/>
              </a:rPr>
              <a:t>What other people think of you is not about you. It’s about them.</a:t>
            </a:r>
          </a:p>
        </p:txBody>
      </p:sp>
    </p:spTree>
    <p:extLst>
      <p:ext uri="{BB962C8B-B14F-4D97-AF65-F5344CB8AC3E}">
        <p14:creationId xmlns:p14="http://schemas.microsoft.com/office/powerpoint/2010/main" val="36055371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D309A-612D-664A-B35A-4C1FF6D91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548507-3F8F-F249-AC4E-A4FA17197A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807642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D6C533-D685-5D4D-9408-4DAFE1199D18}"/>
              </a:ext>
            </a:extLst>
          </p:cNvPr>
          <p:cNvSpPr txBox="1"/>
          <p:nvPr/>
        </p:nvSpPr>
        <p:spPr>
          <a:xfrm>
            <a:off x="6483626" y="2098710"/>
            <a:ext cx="57083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</a:rPr>
              <a:t>Girl, Wash </a:t>
            </a:r>
          </a:p>
          <a:p>
            <a:r>
              <a:rPr lang="en-US" sz="8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</a:rPr>
              <a:t>Your Face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364749-5F3A-A443-9F9D-607ABCA09C2C}"/>
              </a:ext>
            </a:extLst>
          </p:cNvPr>
          <p:cNvSpPr txBox="1"/>
          <p:nvPr/>
        </p:nvSpPr>
        <p:spPr>
          <a:xfrm>
            <a:off x="8441634" y="4598559"/>
            <a:ext cx="3843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BY RACHEL HOLLIS</a:t>
            </a:r>
          </a:p>
        </p:txBody>
      </p:sp>
    </p:spTree>
    <p:extLst>
      <p:ext uri="{BB962C8B-B14F-4D97-AF65-F5344CB8AC3E}">
        <p14:creationId xmlns:p14="http://schemas.microsoft.com/office/powerpoint/2010/main" val="42168449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67990" y="367990"/>
            <a:ext cx="11485756" cy="6099717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290" y="-1"/>
            <a:ext cx="4833276" cy="224576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D8C90CC-99BE-5A41-9FDD-4F0CD9CC1FD5}"/>
              </a:ext>
            </a:extLst>
          </p:cNvPr>
          <p:cNvSpPr/>
          <p:nvPr/>
        </p:nvSpPr>
        <p:spPr>
          <a:xfrm rot="20467622">
            <a:off x="5772925" y="1787643"/>
            <a:ext cx="1516088" cy="766585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9128608-72D5-5E4E-BCF3-BAEE6B2A981F}"/>
              </a:ext>
            </a:extLst>
          </p:cNvPr>
          <p:cNvSpPr/>
          <p:nvPr/>
        </p:nvSpPr>
        <p:spPr>
          <a:xfrm rot="810708">
            <a:off x="4477364" y="1767200"/>
            <a:ext cx="1516088" cy="766585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5295952-FAD2-C847-85C1-22139889E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8300" y="-497813"/>
            <a:ext cx="3599256" cy="24599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11965" y="2912052"/>
            <a:ext cx="993167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Georgia" panose="02040502050405020303" pitchFamily="18" charset="0"/>
                <a:ea typeface="Sweet Sans Light Small Caps" charset="0"/>
                <a:cs typeface="Sweet Sans Light Small Caps" panose="02000000000000000000" pitchFamily="2" charset="77"/>
              </a:rPr>
              <a:t>More criticism is a sign of more success.</a:t>
            </a:r>
          </a:p>
        </p:txBody>
      </p:sp>
    </p:spTree>
    <p:extLst>
      <p:ext uri="{BB962C8B-B14F-4D97-AF65-F5344CB8AC3E}">
        <p14:creationId xmlns:p14="http://schemas.microsoft.com/office/powerpoint/2010/main" val="32390203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67990" y="367990"/>
            <a:ext cx="11485756" cy="6099717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290" y="-1"/>
            <a:ext cx="4833276" cy="224576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D8C90CC-99BE-5A41-9FDD-4F0CD9CC1FD5}"/>
              </a:ext>
            </a:extLst>
          </p:cNvPr>
          <p:cNvSpPr/>
          <p:nvPr/>
        </p:nvSpPr>
        <p:spPr>
          <a:xfrm rot="20467622">
            <a:off x="5772925" y="1787643"/>
            <a:ext cx="1516088" cy="766585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9128608-72D5-5E4E-BCF3-BAEE6B2A981F}"/>
              </a:ext>
            </a:extLst>
          </p:cNvPr>
          <p:cNvSpPr/>
          <p:nvPr/>
        </p:nvSpPr>
        <p:spPr>
          <a:xfrm rot="810708">
            <a:off x="4477364" y="1767200"/>
            <a:ext cx="1516088" cy="766585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5295952-FAD2-C847-85C1-22139889E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8300" y="-497813"/>
            <a:ext cx="3599256" cy="24599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30017" y="2791780"/>
            <a:ext cx="95283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Georgia" panose="02040502050405020303" pitchFamily="18" charset="0"/>
                <a:ea typeface="Sweet Sans Light Small Caps" charset="0"/>
                <a:cs typeface="Sweet Sans Light Small Caps" panose="02000000000000000000" pitchFamily="2" charset="77"/>
              </a:rPr>
              <a:t>Don’t take advice from anyone who isn’t playing the game.</a:t>
            </a:r>
          </a:p>
        </p:txBody>
      </p:sp>
    </p:spTree>
    <p:extLst>
      <p:ext uri="{BB962C8B-B14F-4D97-AF65-F5344CB8AC3E}">
        <p14:creationId xmlns:p14="http://schemas.microsoft.com/office/powerpoint/2010/main" val="31196675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D8C90CC-99BE-5A41-9FDD-4F0CD9CC1FD5}"/>
              </a:ext>
            </a:extLst>
          </p:cNvPr>
          <p:cNvSpPr/>
          <p:nvPr/>
        </p:nvSpPr>
        <p:spPr>
          <a:xfrm rot="20467622">
            <a:off x="5772925" y="1787643"/>
            <a:ext cx="1516088" cy="766585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9128608-72D5-5E4E-BCF3-BAEE6B2A981F}"/>
              </a:ext>
            </a:extLst>
          </p:cNvPr>
          <p:cNvSpPr/>
          <p:nvPr/>
        </p:nvSpPr>
        <p:spPr>
          <a:xfrm rot="810708">
            <a:off x="4477364" y="1767200"/>
            <a:ext cx="1516088" cy="766585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93450B-84D1-5B4F-8C09-E7D2997C4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7514" y="368958"/>
            <a:ext cx="5552660" cy="59272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3B7B6B-7744-4B49-97D2-8883FC4734A3}"/>
              </a:ext>
            </a:extLst>
          </p:cNvPr>
          <p:cNvSpPr txBox="1"/>
          <p:nvPr/>
        </p:nvSpPr>
        <p:spPr>
          <a:xfrm>
            <a:off x="3916018" y="1563044"/>
            <a:ext cx="39756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</a:rPr>
              <a:t>If you’re not in the arena also getting your ass kicked, I’m not interested in your feedback.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570F1F-8BFE-D843-ABF9-00282AF360BA}"/>
              </a:ext>
            </a:extLst>
          </p:cNvPr>
          <p:cNvSpPr txBox="1"/>
          <p:nvPr/>
        </p:nvSpPr>
        <p:spPr>
          <a:xfrm>
            <a:off x="4240696" y="4691270"/>
            <a:ext cx="3405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</a:rPr>
              <a:t>-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</a:rPr>
              <a:t>Brene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</a:rPr>
              <a:t> Brown</a:t>
            </a:r>
          </a:p>
        </p:txBody>
      </p:sp>
    </p:spTree>
    <p:extLst>
      <p:ext uri="{BB962C8B-B14F-4D97-AF65-F5344CB8AC3E}">
        <p14:creationId xmlns:p14="http://schemas.microsoft.com/office/powerpoint/2010/main" val="37913133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7990" y="367990"/>
            <a:ext cx="11485756" cy="6099717"/>
          </a:xfrm>
          <a:prstGeom prst="rect">
            <a:avLst/>
          </a:prstGeom>
          <a:noFill/>
          <a:ln w="57150">
            <a:solidFill>
              <a:srgbClr val="F0CF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0707" y="2245753"/>
            <a:ext cx="1070517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Sweet Sans Light Small Caps" charset="0"/>
                <a:cs typeface="Sweet Sans Light Small Caps" charset="0"/>
              </a:rPr>
              <a:t>Don’t fall for the lies your brain will try to tell you</a:t>
            </a:r>
          </a:p>
        </p:txBody>
      </p:sp>
    </p:spTree>
    <p:extLst>
      <p:ext uri="{BB962C8B-B14F-4D97-AF65-F5344CB8AC3E}">
        <p14:creationId xmlns:p14="http://schemas.microsoft.com/office/powerpoint/2010/main" val="31487958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B8987F1-DB87-324E-BC7E-79C776A89AFB}"/>
              </a:ext>
            </a:extLst>
          </p:cNvPr>
          <p:cNvSpPr txBox="1"/>
          <p:nvPr/>
        </p:nvSpPr>
        <p:spPr>
          <a:xfrm>
            <a:off x="2027583" y="3927025"/>
            <a:ext cx="93162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</a:rPr>
              <a:t>If you were better at this, everyone would like it.</a:t>
            </a:r>
            <a:r>
              <a:rPr lang="en-US" sz="4400" dirty="0">
                <a:solidFill>
                  <a:schemeClr val="bg1"/>
                </a:solidFill>
                <a:latin typeface="Georgia" panose="02040502050405020303" pitchFamily="18" charset="0"/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5A9EC9-ABEA-A24B-9509-BC733D1A061B}"/>
              </a:ext>
            </a:extLst>
          </p:cNvPr>
          <p:cNvSpPr/>
          <p:nvPr/>
        </p:nvSpPr>
        <p:spPr>
          <a:xfrm>
            <a:off x="367990" y="367990"/>
            <a:ext cx="11485756" cy="6099717"/>
          </a:xfrm>
          <a:prstGeom prst="rect">
            <a:avLst/>
          </a:prstGeom>
          <a:noFill/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CFC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39A4A9A-43FA-384C-AF2E-3DDFC5031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769" y="-340029"/>
            <a:ext cx="4710625" cy="417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7134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B8987F1-DB87-324E-BC7E-79C776A89AFB}"/>
              </a:ext>
            </a:extLst>
          </p:cNvPr>
          <p:cNvSpPr txBox="1"/>
          <p:nvPr/>
        </p:nvSpPr>
        <p:spPr>
          <a:xfrm>
            <a:off x="2451652" y="3869635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</a:rPr>
              <a:t>Once I am more successful, this stuff won’t bother me.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5D07C2A-826F-314D-A64D-E2C17F207EBA}"/>
              </a:ext>
            </a:extLst>
          </p:cNvPr>
          <p:cNvSpPr/>
          <p:nvPr/>
        </p:nvSpPr>
        <p:spPr>
          <a:xfrm>
            <a:off x="367990" y="367990"/>
            <a:ext cx="11485756" cy="6099717"/>
          </a:xfrm>
          <a:prstGeom prst="rect">
            <a:avLst/>
          </a:prstGeom>
          <a:noFill/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CF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48EEE7-C4C8-6242-9CA6-EB7135E55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030" y="-323023"/>
            <a:ext cx="4731931" cy="419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90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67990" y="367990"/>
            <a:ext cx="11485756" cy="6099717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290" y="-1"/>
            <a:ext cx="4833276" cy="224576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D8C90CC-99BE-5A41-9FDD-4F0CD9CC1FD5}"/>
              </a:ext>
            </a:extLst>
          </p:cNvPr>
          <p:cNvSpPr/>
          <p:nvPr/>
        </p:nvSpPr>
        <p:spPr>
          <a:xfrm rot="20467622">
            <a:off x="5772925" y="1787643"/>
            <a:ext cx="1516088" cy="766585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9128608-72D5-5E4E-BCF3-BAEE6B2A981F}"/>
              </a:ext>
            </a:extLst>
          </p:cNvPr>
          <p:cNvSpPr/>
          <p:nvPr/>
        </p:nvSpPr>
        <p:spPr>
          <a:xfrm rot="810708">
            <a:off x="4477364" y="1767200"/>
            <a:ext cx="1516088" cy="766585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5295952-FAD2-C847-85C1-22139889E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8300" y="-497813"/>
            <a:ext cx="3599256" cy="24599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01996" y="2467478"/>
            <a:ext cx="91200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Georgia" panose="02040502050405020303" pitchFamily="18" charset="0"/>
                <a:ea typeface="Sweet Sans Light Small Caps" charset="0"/>
                <a:cs typeface="Sweet Sans Light Small Caps" panose="02000000000000000000" pitchFamily="2" charset="77"/>
              </a:rPr>
              <a:t>I love school buses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BC7358-FD96-354F-A553-3D4682A8A6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4142" y="3478469"/>
            <a:ext cx="3875766" cy="279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5773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B62DE-B19C-E94C-A2F0-D976E4BB4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AD1DDE-E475-214D-B516-462A369706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858238" y="-258417"/>
            <a:ext cx="14170409" cy="7116417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5C3918F-1E1F-BF43-A4F4-32100AD0B71E}"/>
              </a:ext>
            </a:extLst>
          </p:cNvPr>
          <p:cNvSpPr/>
          <p:nvPr/>
        </p:nvSpPr>
        <p:spPr>
          <a:xfrm>
            <a:off x="0" y="4929809"/>
            <a:ext cx="12192000" cy="1298713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C0E963-3FC0-AD4D-BA38-0244428C2ADF}"/>
              </a:ext>
            </a:extLst>
          </p:cNvPr>
          <p:cNvSpPr txBox="1"/>
          <p:nvPr/>
        </p:nvSpPr>
        <p:spPr>
          <a:xfrm>
            <a:off x="675861" y="5019767"/>
            <a:ext cx="106779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Georgia" panose="02040502050405020303" pitchFamily="18" charset="0"/>
              </a:rPr>
              <a:t>But should you reply?</a:t>
            </a:r>
          </a:p>
        </p:txBody>
      </p:sp>
    </p:spTree>
    <p:extLst>
      <p:ext uri="{BB962C8B-B14F-4D97-AF65-F5344CB8AC3E}">
        <p14:creationId xmlns:p14="http://schemas.microsoft.com/office/powerpoint/2010/main" val="34883413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85A9EC9-ABEA-A24B-9509-BC733D1A061B}"/>
              </a:ext>
            </a:extLst>
          </p:cNvPr>
          <p:cNvSpPr/>
          <p:nvPr/>
        </p:nvSpPr>
        <p:spPr>
          <a:xfrm>
            <a:off x="367990" y="367990"/>
            <a:ext cx="11485756" cy="6099717"/>
          </a:xfrm>
          <a:prstGeom prst="rect">
            <a:avLst/>
          </a:prstGeom>
          <a:noFill/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CF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AF5C24-B729-B447-9636-28A0AD740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972" y="367990"/>
            <a:ext cx="6667500" cy="381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4EF57F-EE10-D148-A012-FAC5C8FEE308}"/>
              </a:ext>
            </a:extLst>
          </p:cNvPr>
          <p:cNvSpPr txBox="1"/>
          <p:nvPr/>
        </p:nvSpPr>
        <p:spPr>
          <a:xfrm>
            <a:off x="2835965" y="3937853"/>
            <a:ext cx="85211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</a:rPr>
              <a:t>Your ideal client might have the same question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</a:rPr>
              <a:t>It feels kind and compassionate to reply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</a:rPr>
              <a:t>Your head is in the right place</a:t>
            </a:r>
          </a:p>
        </p:txBody>
      </p:sp>
    </p:spTree>
    <p:extLst>
      <p:ext uri="{BB962C8B-B14F-4D97-AF65-F5344CB8AC3E}">
        <p14:creationId xmlns:p14="http://schemas.microsoft.com/office/powerpoint/2010/main" val="32697094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85A9EC9-ABEA-A24B-9509-BC733D1A061B}"/>
              </a:ext>
            </a:extLst>
          </p:cNvPr>
          <p:cNvSpPr/>
          <p:nvPr/>
        </p:nvSpPr>
        <p:spPr>
          <a:xfrm>
            <a:off x="367990" y="367990"/>
            <a:ext cx="11485756" cy="6099717"/>
          </a:xfrm>
          <a:prstGeom prst="rect">
            <a:avLst/>
          </a:prstGeom>
          <a:noFill/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CF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4EF57F-EE10-D148-A012-FAC5C8FEE308}"/>
              </a:ext>
            </a:extLst>
          </p:cNvPr>
          <p:cNvSpPr txBox="1"/>
          <p:nvPr/>
        </p:nvSpPr>
        <p:spPr>
          <a:xfrm>
            <a:off x="2835965" y="3937853"/>
            <a:ext cx="85211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</a:rPr>
              <a:t>Part of you hopes to change their mind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</a:rPr>
              <a:t>You are giving attention to what you don’t want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</a:rPr>
              <a:t>You feel defensive or hurt as you do so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BC6037-9490-0246-B842-5D3976FB5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276" y="490331"/>
            <a:ext cx="66675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7962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67990" y="367990"/>
            <a:ext cx="11485756" cy="6099717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290" y="-1"/>
            <a:ext cx="4833276" cy="224576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D8C90CC-99BE-5A41-9FDD-4F0CD9CC1FD5}"/>
              </a:ext>
            </a:extLst>
          </p:cNvPr>
          <p:cNvSpPr/>
          <p:nvPr/>
        </p:nvSpPr>
        <p:spPr>
          <a:xfrm rot="20467622">
            <a:off x="5772925" y="1787643"/>
            <a:ext cx="1516088" cy="766585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9128608-72D5-5E4E-BCF3-BAEE6B2A981F}"/>
              </a:ext>
            </a:extLst>
          </p:cNvPr>
          <p:cNvSpPr/>
          <p:nvPr/>
        </p:nvSpPr>
        <p:spPr>
          <a:xfrm rot="810708">
            <a:off x="4477364" y="1767200"/>
            <a:ext cx="1516088" cy="766585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5295952-FAD2-C847-85C1-22139889E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8300" y="-497813"/>
            <a:ext cx="3599256" cy="24599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52518" y="3157164"/>
            <a:ext cx="91200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Georgia" panose="02040502050405020303" pitchFamily="18" charset="0"/>
                <a:ea typeface="Sweet Sans Light Small Caps" charset="0"/>
                <a:cs typeface="Sweet Sans Light Small Caps" panose="02000000000000000000" pitchFamily="2" charset="77"/>
              </a:rPr>
              <a:t>Be brief in your reply</a:t>
            </a:r>
          </a:p>
        </p:txBody>
      </p:sp>
    </p:spTree>
    <p:extLst>
      <p:ext uri="{BB962C8B-B14F-4D97-AF65-F5344CB8AC3E}">
        <p14:creationId xmlns:p14="http://schemas.microsoft.com/office/powerpoint/2010/main" val="9877677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B8987F1-DB87-324E-BC7E-79C776A89AFB}"/>
              </a:ext>
            </a:extLst>
          </p:cNvPr>
          <p:cNvSpPr txBox="1"/>
          <p:nvPr/>
        </p:nvSpPr>
        <p:spPr>
          <a:xfrm>
            <a:off x="2027583" y="3927025"/>
            <a:ext cx="93162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</a:rPr>
              <a:t>I’m not sure I can handle this part.</a:t>
            </a:r>
            <a:r>
              <a:rPr lang="en-US" sz="4400" dirty="0">
                <a:solidFill>
                  <a:schemeClr val="bg1"/>
                </a:solidFill>
                <a:latin typeface="Georgia" panose="02040502050405020303" pitchFamily="18" charset="0"/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5A9EC9-ABEA-A24B-9509-BC733D1A061B}"/>
              </a:ext>
            </a:extLst>
          </p:cNvPr>
          <p:cNvSpPr/>
          <p:nvPr/>
        </p:nvSpPr>
        <p:spPr>
          <a:xfrm>
            <a:off x="367990" y="367990"/>
            <a:ext cx="11485756" cy="6099717"/>
          </a:xfrm>
          <a:prstGeom prst="rect">
            <a:avLst/>
          </a:prstGeom>
          <a:noFill/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CF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899A39-3D11-464F-92D8-A883D7C34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733" y="-410816"/>
            <a:ext cx="5010498" cy="443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8284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D8C90CC-99BE-5A41-9FDD-4F0CD9CC1FD5}"/>
              </a:ext>
            </a:extLst>
          </p:cNvPr>
          <p:cNvSpPr/>
          <p:nvPr/>
        </p:nvSpPr>
        <p:spPr>
          <a:xfrm rot="20467622">
            <a:off x="5772925" y="1787643"/>
            <a:ext cx="1516088" cy="766585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9128608-72D5-5E4E-BCF3-BAEE6B2A981F}"/>
              </a:ext>
            </a:extLst>
          </p:cNvPr>
          <p:cNvSpPr/>
          <p:nvPr/>
        </p:nvSpPr>
        <p:spPr>
          <a:xfrm rot="810708">
            <a:off x="4477364" y="1767200"/>
            <a:ext cx="1516088" cy="766585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93450B-84D1-5B4F-8C09-E7D2997C4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7514" y="368958"/>
            <a:ext cx="5552660" cy="59272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698037-1D56-7C44-A670-1D3E636801CF}"/>
              </a:ext>
            </a:extLst>
          </p:cNvPr>
          <p:cNvSpPr txBox="1"/>
          <p:nvPr/>
        </p:nvSpPr>
        <p:spPr>
          <a:xfrm>
            <a:off x="3863009" y="1807988"/>
            <a:ext cx="408166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</a:rPr>
              <a:t>Do hard things and your life will be easy. Do easy things and your life will be hard.</a:t>
            </a:r>
          </a:p>
        </p:txBody>
      </p:sp>
    </p:spTree>
    <p:extLst>
      <p:ext uri="{BB962C8B-B14F-4D97-AF65-F5344CB8AC3E}">
        <p14:creationId xmlns:p14="http://schemas.microsoft.com/office/powerpoint/2010/main" val="33480815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7990" y="367990"/>
            <a:ext cx="11485756" cy="6099717"/>
          </a:xfrm>
          <a:prstGeom prst="rect">
            <a:avLst/>
          </a:prstGeom>
          <a:noFill/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7223" y="5903741"/>
            <a:ext cx="9780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Dotum" panose="020B0600000101010101" pitchFamily="34" charset="-127"/>
                <a:ea typeface="Dotum" panose="020B0600000101010101" pitchFamily="34" charset="-127"/>
                <a:cs typeface="Sweet Sans Light Small Caps" charset="0"/>
              </a:rPr>
              <a:t>JODYMOORE.COM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9810FC-AFE0-ED44-9A77-705526CDE466}"/>
              </a:ext>
            </a:extLst>
          </p:cNvPr>
          <p:cNvSpPr txBox="1"/>
          <p:nvPr/>
        </p:nvSpPr>
        <p:spPr>
          <a:xfrm>
            <a:off x="4833676" y="4608564"/>
            <a:ext cx="4505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</a:rPr>
              <a:t>@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</a:rPr>
              <a:t>jodymoorecoaching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D79A42-FB05-C546-9D86-63BA9AE1D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8869" y="1537308"/>
            <a:ext cx="2704969" cy="270496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5A6C88A-FDB1-F948-848A-EBC965DC4605}"/>
              </a:ext>
            </a:extLst>
          </p:cNvPr>
          <p:cNvSpPr/>
          <p:nvPr/>
        </p:nvSpPr>
        <p:spPr>
          <a:xfrm>
            <a:off x="3659969" y="1118116"/>
            <a:ext cx="4927440" cy="420813"/>
          </a:xfrm>
          <a:prstGeom prst="rect">
            <a:avLst/>
          </a:prstGeom>
          <a:solidFill>
            <a:srgbClr val="F0CF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0CF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C1CB0C-F315-EC45-A504-DC541A02828B}"/>
              </a:ext>
            </a:extLst>
          </p:cNvPr>
          <p:cNvSpPr txBox="1"/>
          <p:nvPr/>
        </p:nvSpPr>
        <p:spPr>
          <a:xfrm>
            <a:off x="3056241" y="680432"/>
            <a:ext cx="61092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</a:rPr>
              <a:t>Better Than Happy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3026125-65AA-5945-8E3B-ADBA9103E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1116" y="4389452"/>
            <a:ext cx="822830" cy="8518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B3AD215-544D-B845-82C0-8605D3839E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6285" y="4379513"/>
            <a:ext cx="865843" cy="89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760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7990" y="367990"/>
            <a:ext cx="11485756" cy="6099717"/>
          </a:xfrm>
          <a:prstGeom prst="rect">
            <a:avLst/>
          </a:prstGeom>
          <a:noFill/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CF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1000" y="929133"/>
            <a:ext cx="107051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Sweet Sans Light Small Caps" charset="0"/>
                <a:cs typeface="Sweet Sans Light Small Caps" charset="0"/>
              </a:rPr>
              <a:t>The way we think the world works: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3E1838-3B24-0046-8A36-4083E167C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226" y="2273191"/>
            <a:ext cx="4015409" cy="28971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F4FE07-8E21-184A-87E0-EB3DC22E8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1224" y="2066426"/>
            <a:ext cx="4653608" cy="31039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DF16CA-A853-7249-8282-7975C403EE85}"/>
              </a:ext>
            </a:extLst>
          </p:cNvPr>
          <p:cNvSpPr txBox="1"/>
          <p:nvPr/>
        </p:nvSpPr>
        <p:spPr>
          <a:xfrm>
            <a:off x="1881809" y="5170346"/>
            <a:ext cx="3260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eorgia" panose="02040502050405020303" pitchFamily="18" charset="0"/>
              </a:rPr>
              <a:t>We receive a critical email or comment.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1F26D9-F450-D04B-84BE-BCA547DE91F4}"/>
              </a:ext>
            </a:extLst>
          </p:cNvPr>
          <p:cNvSpPr txBox="1"/>
          <p:nvPr/>
        </p:nvSpPr>
        <p:spPr>
          <a:xfrm>
            <a:off x="7317488" y="5170345"/>
            <a:ext cx="3260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eorgia" panose="02040502050405020303" pitchFamily="18" charset="0"/>
              </a:rPr>
              <a:t>We feel hurt or annoyed or frustrate.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90B34C3-6DFA-2B45-92CE-B47F56588192}"/>
              </a:ext>
            </a:extLst>
          </p:cNvPr>
          <p:cNvCxnSpPr/>
          <p:nvPr/>
        </p:nvCxnSpPr>
        <p:spPr>
          <a:xfrm>
            <a:off x="5009322" y="3773773"/>
            <a:ext cx="1669774" cy="0"/>
          </a:xfrm>
          <a:prstGeom prst="straightConnector1">
            <a:avLst/>
          </a:prstGeom>
          <a:ln w="1270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8007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67990" y="367990"/>
            <a:ext cx="11485756" cy="6099717"/>
          </a:xfrm>
          <a:prstGeom prst="rect">
            <a:avLst/>
          </a:prstGeom>
          <a:noFill/>
          <a:ln w="57150">
            <a:solidFill>
              <a:srgbClr val="F0CF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D8C90CC-99BE-5A41-9FDD-4F0CD9CC1FD5}"/>
              </a:ext>
            </a:extLst>
          </p:cNvPr>
          <p:cNvSpPr/>
          <p:nvPr/>
        </p:nvSpPr>
        <p:spPr>
          <a:xfrm rot="20467622">
            <a:off x="5772925" y="1787643"/>
            <a:ext cx="1516088" cy="766585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9128608-72D5-5E4E-BCF3-BAEE6B2A981F}"/>
              </a:ext>
            </a:extLst>
          </p:cNvPr>
          <p:cNvSpPr/>
          <p:nvPr/>
        </p:nvSpPr>
        <p:spPr>
          <a:xfrm rot="810708">
            <a:off x="4477364" y="1767200"/>
            <a:ext cx="1516088" cy="766585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01996" y="769698"/>
            <a:ext cx="91200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Georgia" panose="02040502050405020303" pitchFamily="18" charset="0"/>
                <a:ea typeface="Sweet Sans Light Small Caps" charset="0"/>
                <a:cs typeface="Sweet Sans Light Small Caps" panose="02000000000000000000" pitchFamily="2" charset="77"/>
              </a:rPr>
              <a:t>The way the world really works: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34A501-FB16-AE44-B780-1C9F801EB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356" y="1917483"/>
            <a:ext cx="4015409" cy="28971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3738AC-F272-0348-BAB7-BD102C614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3172" y="1905964"/>
            <a:ext cx="4360883" cy="29086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6F77D2-11B9-9342-8551-E85B16835D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6297" y="1841159"/>
            <a:ext cx="2948992" cy="29489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636BC81-B03E-B241-858C-DE98D5D65D7A}"/>
              </a:ext>
            </a:extLst>
          </p:cNvPr>
          <p:cNvSpPr txBox="1"/>
          <p:nvPr/>
        </p:nvSpPr>
        <p:spPr>
          <a:xfrm>
            <a:off x="1079660" y="4867925"/>
            <a:ext cx="3260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We receive a critical email or comment.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FA1794-4262-004F-BD11-D61BE90A2327}"/>
              </a:ext>
            </a:extLst>
          </p:cNvPr>
          <p:cNvSpPr txBox="1"/>
          <p:nvPr/>
        </p:nvSpPr>
        <p:spPr>
          <a:xfrm>
            <a:off x="8311401" y="4854956"/>
            <a:ext cx="3260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We feel hurt or annoyed or frustrate.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DE66A1-9D0E-3946-96B1-6455DE4979A2}"/>
              </a:ext>
            </a:extLst>
          </p:cNvPr>
          <p:cNvSpPr txBox="1"/>
          <p:nvPr/>
        </p:nvSpPr>
        <p:spPr>
          <a:xfrm>
            <a:off x="4764441" y="4861258"/>
            <a:ext cx="32600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We make it mean something with our thoughts.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BA44F0B-E3AC-8E45-8C64-E1B8CFB720E0}"/>
              </a:ext>
            </a:extLst>
          </p:cNvPr>
          <p:cNvCxnSpPr>
            <a:cxnSpLocks/>
          </p:cNvCxnSpPr>
          <p:nvPr/>
        </p:nvCxnSpPr>
        <p:spPr>
          <a:xfrm>
            <a:off x="3776870" y="3376208"/>
            <a:ext cx="819427" cy="0"/>
          </a:xfrm>
          <a:prstGeom prst="straightConnector1">
            <a:avLst/>
          </a:prstGeom>
          <a:ln w="1270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8C20EA9-982F-9844-BA23-107100FBC6AD}"/>
              </a:ext>
            </a:extLst>
          </p:cNvPr>
          <p:cNvCxnSpPr>
            <a:cxnSpLocks/>
            <a:stCxn id="12" idx="1"/>
          </p:cNvCxnSpPr>
          <p:nvPr/>
        </p:nvCxnSpPr>
        <p:spPr>
          <a:xfrm flipV="1">
            <a:off x="7553172" y="3342592"/>
            <a:ext cx="758229" cy="17710"/>
          </a:xfrm>
          <a:prstGeom prst="straightConnector1">
            <a:avLst/>
          </a:prstGeom>
          <a:ln w="1270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089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67990" y="367990"/>
            <a:ext cx="11485756" cy="6099717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D8C90CC-99BE-5A41-9FDD-4F0CD9CC1FD5}"/>
              </a:ext>
            </a:extLst>
          </p:cNvPr>
          <p:cNvSpPr/>
          <p:nvPr/>
        </p:nvSpPr>
        <p:spPr>
          <a:xfrm rot="20467622">
            <a:off x="5772925" y="1787643"/>
            <a:ext cx="1516088" cy="766585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9128608-72D5-5E4E-BCF3-BAEE6B2A981F}"/>
              </a:ext>
            </a:extLst>
          </p:cNvPr>
          <p:cNvSpPr/>
          <p:nvPr/>
        </p:nvSpPr>
        <p:spPr>
          <a:xfrm rot="810708">
            <a:off x="4477364" y="1767200"/>
            <a:ext cx="1516088" cy="766585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485384" y="4422577"/>
            <a:ext cx="96605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Georgia" panose="02040502050405020303" pitchFamily="18" charset="0"/>
                <a:ea typeface="Sweet Sans Light Small Caps" charset="0"/>
                <a:cs typeface="Sweet Sans Light Small Caps" panose="02000000000000000000" pitchFamily="2" charset="77"/>
              </a:rPr>
              <a:t>How would you feel if you had received my school bus criticism?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BC7358-FD96-354F-A553-3D4682A8A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121" y="758727"/>
            <a:ext cx="5051026" cy="364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320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7990" y="367990"/>
            <a:ext cx="11485756" cy="6099717"/>
          </a:xfrm>
          <a:prstGeom prst="rect">
            <a:avLst/>
          </a:prstGeom>
          <a:noFill/>
          <a:ln w="57150">
            <a:solidFill>
              <a:srgbClr val="F0CF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6968" y="1848187"/>
            <a:ext cx="1070517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Sweet Sans Light Small Caps" charset="0"/>
                <a:cs typeface="Sweet Sans Light Small Caps" charset="0"/>
              </a:rPr>
              <a:t>We learn from a young age that things outside of us create our feelings</a:t>
            </a:r>
          </a:p>
        </p:txBody>
      </p:sp>
    </p:spTree>
    <p:extLst>
      <p:ext uri="{BB962C8B-B14F-4D97-AF65-F5344CB8AC3E}">
        <p14:creationId xmlns:p14="http://schemas.microsoft.com/office/powerpoint/2010/main" val="1846550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3E9D9384-778A-604F-A5E4-A0E6832901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9228" y="18612"/>
            <a:ext cx="5352015" cy="6872114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375A10-60A6-8E4E-BDA6-2CCC259E29CD}"/>
              </a:ext>
            </a:extLst>
          </p:cNvPr>
          <p:cNvSpPr/>
          <p:nvPr/>
        </p:nvSpPr>
        <p:spPr>
          <a:xfrm>
            <a:off x="5256755" y="3091494"/>
            <a:ext cx="6097044" cy="2626415"/>
          </a:xfrm>
          <a:prstGeom prst="rect">
            <a:avLst/>
          </a:prstGeom>
          <a:solidFill>
            <a:srgbClr val="F0CFC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D62A89C-2FE5-794B-A910-F7F58644C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0882" y="730320"/>
            <a:ext cx="6970644" cy="34853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F5C93A-D0F9-5449-8948-6B9363AE534E}"/>
              </a:ext>
            </a:extLst>
          </p:cNvPr>
          <p:cNvSpPr txBox="1"/>
          <p:nvPr/>
        </p:nvSpPr>
        <p:spPr>
          <a:xfrm>
            <a:off x="6873215" y="4264892"/>
            <a:ext cx="41640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latin typeface="Georgia" panose="02040502050405020303" pitchFamily="18" charset="0"/>
                <a:cs typeface="Sweet Sans Light Small Caps" panose="02000000000000000000" pitchFamily="2" charset="77"/>
              </a:rPr>
              <a:t>Negative comments hurt</a:t>
            </a:r>
          </a:p>
        </p:txBody>
      </p:sp>
    </p:spTree>
    <p:extLst>
      <p:ext uri="{BB962C8B-B14F-4D97-AF65-F5344CB8AC3E}">
        <p14:creationId xmlns:p14="http://schemas.microsoft.com/office/powerpoint/2010/main" val="729546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3E9D9384-778A-604F-A5E4-A0E6832901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9228" y="18612"/>
            <a:ext cx="5352015" cy="6872114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375A10-60A6-8E4E-BDA6-2CCC259E29CD}"/>
              </a:ext>
            </a:extLst>
          </p:cNvPr>
          <p:cNvSpPr/>
          <p:nvPr/>
        </p:nvSpPr>
        <p:spPr>
          <a:xfrm>
            <a:off x="5256755" y="3091494"/>
            <a:ext cx="6097044" cy="2626415"/>
          </a:xfrm>
          <a:prstGeom prst="rect">
            <a:avLst/>
          </a:prstGeom>
          <a:solidFill>
            <a:srgbClr val="F0CFC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D62A89C-2FE5-794B-A910-F7F58644C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0882" y="730320"/>
            <a:ext cx="6970644" cy="34853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F5C93A-D0F9-5449-8948-6B9363AE534E}"/>
              </a:ext>
            </a:extLst>
          </p:cNvPr>
          <p:cNvSpPr txBox="1"/>
          <p:nvPr/>
        </p:nvSpPr>
        <p:spPr>
          <a:xfrm>
            <a:off x="6873215" y="4264892"/>
            <a:ext cx="41640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latin typeface="Georgia" panose="02040502050405020303" pitchFamily="18" charset="0"/>
                <a:cs typeface="Sweet Sans Light Small Caps" panose="02000000000000000000" pitchFamily="2" charset="77"/>
              </a:rPr>
              <a:t>I understand what it’s like to feel hurt</a:t>
            </a:r>
          </a:p>
        </p:txBody>
      </p:sp>
    </p:spTree>
    <p:extLst>
      <p:ext uri="{BB962C8B-B14F-4D97-AF65-F5344CB8AC3E}">
        <p14:creationId xmlns:p14="http://schemas.microsoft.com/office/powerpoint/2010/main" val="1694112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11910</TotalTime>
  <Words>530</Words>
  <Application>Microsoft Macintosh PowerPoint</Application>
  <PresentationFormat>Widescreen</PresentationFormat>
  <Paragraphs>82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Dotum</vt:lpstr>
      <vt:lpstr>Arial</vt:lpstr>
      <vt:lpstr>Calibri</vt:lpstr>
      <vt:lpstr>Calibri Light</vt:lpstr>
      <vt:lpstr>Georgia</vt:lpstr>
      <vt:lpstr>Sweet Sans Light Small Caps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Awesome</dc:title>
  <dc:creator>rapidloans752@gmail.com</dc:creator>
  <cp:lastModifiedBy>Microsoft Office User</cp:lastModifiedBy>
  <cp:revision>289</cp:revision>
  <cp:lastPrinted>2018-12-03T05:17:22Z</cp:lastPrinted>
  <dcterms:created xsi:type="dcterms:W3CDTF">2018-01-22T01:00:42Z</dcterms:created>
  <dcterms:modified xsi:type="dcterms:W3CDTF">2019-04-21T22:45:37Z</dcterms:modified>
</cp:coreProperties>
</file>